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ntro" charset="1" panose="02000000000000000000"/>
      <p:regular r:id="rId20"/>
    </p:embeddedFont>
    <p:embeddedFont>
      <p:font typeface="Roboto Mono Bold" charset="1" panose="00000000000000000000"/>
      <p:regular r:id="rId21"/>
    </p:embeddedFont>
    <p:embeddedFont>
      <p:font typeface="Poppins" charset="1" panose="00000500000000000000"/>
      <p:regular r:id="rId22"/>
    </p:embeddedFont>
    <p:embeddedFont>
      <p:font typeface="Roboto Mono" charset="1" panose="000000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84917" y="588264"/>
            <a:ext cx="4940603" cy="4555236"/>
          </a:xfrm>
          <a:custGeom>
            <a:avLst/>
            <a:gdLst/>
            <a:ahLst/>
            <a:cxnLst/>
            <a:rect r="r" b="b" t="t" l="l"/>
            <a:pathLst>
              <a:path h="4555236" w="4940603">
                <a:moveTo>
                  <a:pt x="0" y="0"/>
                </a:moveTo>
                <a:lnTo>
                  <a:pt x="4940603" y="0"/>
                </a:lnTo>
                <a:lnTo>
                  <a:pt x="4940603" y="4555236"/>
                </a:lnTo>
                <a:lnTo>
                  <a:pt x="0" y="455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6469" y="1264539"/>
            <a:ext cx="12964244" cy="347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0"/>
              </a:lnSpc>
            </a:pPr>
          </a:p>
          <a:p>
            <a:pPr algn="l">
              <a:lnSpc>
                <a:spcPts val="6410"/>
              </a:lnSpc>
            </a:pPr>
            <a:r>
              <a:rPr lang="en-US" sz="11447" spc="-892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STEEL </a:t>
            </a:r>
          </a:p>
          <a:p>
            <a:pPr algn="l">
              <a:lnSpc>
                <a:spcPts val="6410"/>
              </a:lnSpc>
            </a:pPr>
          </a:p>
          <a:p>
            <a:pPr algn="l" marL="0" indent="0" lvl="0">
              <a:lnSpc>
                <a:spcPts val="6410"/>
              </a:lnSpc>
            </a:pPr>
            <a:r>
              <a:rPr lang="en-US" sz="11447" spc="-892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MOUNTAIN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30481" y="5572884"/>
            <a:ext cx="7825997" cy="4373914"/>
            <a:chOff x="0" y="0"/>
            <a:chExt cx="2061168" cy="11519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1168" cy="1151977"/>
            </a:xfrm>
            <a:custGeom>
              <a:avLst/>
              <a:gdLst/>
              <a:ahLst/>
              <a:cxnLst/>
              <a:rect r="r" b="b" t="t" l="l"/>
              <a:pathLst>
                <a:path h="1151977" w="2061168">
                  <a:moveTo>
                    <a:pt x="98926" y="0"/>
                  </a:moveTo>
                  <a:lnTo>
                    <a:pt x="1962242" y="0"/>
                  </a:lnTo>
                  <a:cubicBezTo>
                    <a:pt x="1988479" y="0"/>
                    <a:pt x="2013641" y="10422"/>
                    <a:pt x="2032193" y="28975"/>
                  </a:cubicBezTo>
                  <a:cubicBezTo>
                    <a:pt x="2050746" y="47527"/>
                    <a:pt x="2061168" y="72689"/>
                    <a:pt x="2061168" y="98926"/>
                  </a:cubicBezTo>
                  <a:lnTo>
                    <a:pt x="2061168" y="1053052"/>
                  </a:lnTo>
                  <a:cubicBezTo>
                    <a:pt x="2061168" y="1079288"/>
                    <a:pt x="2050746" y="1104450"/>
                    <a:pt x="2032193" y="1123003"/>
                  </a:cubicBezTo>
                  <a:cubicBezTo>
                    <a:pt x="2013641" y="1141555"/>
                    <a:pt x="1988479" y="1151977"/>
                    <a:pt x="1962242" y="1151977"/>
                  </a:cubicBezTo>
                  <a:lnTo>
                    <a:pt x="98926" y="1151977"/>
                  </a:lnTo>
                  <a:cubicBezTo>
                    <a:pt x="72689" y="1151977"/>
                    <a:pt x="47527" y="1141555"/>
                    <a:pt x="28975" y="1123003"/>
                  </a:cubicBezTo>
                  <a:cubicBezTo>
                    <a:pt x="10422" y="1104450"/>
                    <a:pt x="0" y="1079288"/>
                    <a:pt x="0" y="1053052"/>
                  </a:cubicBezTo>
                  <a:lnTo>
                    <a:pt x="0" y="98926"/>
                  </a:lnTo>
                  <a:cubicBezTo>
                    <a:pt x="0" y="72689"/>
                    <a:pt x="10422" y="47527"/>
                    <a:pt x="28975" y="28975"/>
                  </a:cubicBezTo>
                  <a:cubicBezTo>
                    <a:pt x="47527" y="10422"/>
                    <a:pt x="72689" y="0"/>
                    <a:pt x="98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696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61168" cy="1171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3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6469" y="588264"/>
            <a:ext cx="607083" cy="607083"/>
          </a:xfrm>
          <a:custGeom>
            <a:avLst/>
            <a:gdLst/>
            <a:ahLst/>
            <a:cxnLst/>
            <a:rect r="r" b="b" t="t" l="l"/>
            <a:pathLst>
              <a:path h="607083" w="607083">
                <a:moveTo>
                  <a:pt x="0" y="0"/>
                </a:moveTo>
                <a:lnTo>
                  <a:pt x="607083" y="0"/>
                </a:lnTo>
                <a:lnTo>
                  <a:pt x="607083" y="607083"/>
                </a:lnTo>
                <a:lnTo>
                  <a:pt x="0" y="607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0011" y="4814583"/>
            <a:ext cx="8546218" cy="13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2"/>
              </a:lnSpc>
              <a:spcBef>
                <a:spcPct val="0"/>
              </a:spcBef>
            </a:pPr>
            <a:r>
              <a:rPr lang="en-US" b="true" sz="3887" spc="116">
                <a:solidFill>
                  <a:srgbClr val="06C892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Penteration testing and vulnarability management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46156" y="6049393"/>
            <a:ext cx="4994647" cy="330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 spc="111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Introdused by:</a:t>
            </a:r>
          </a:p>
          <a:p>
            <a:pPr algn="ctr">
              <a:lnSpc>
                <a:spcPts val="5186"/>
              </a:lnSpc>
            </a:pPr>
            <a:r>
              <a:rPr lang="en-US" sz="3704" spc="111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DaiYassen</a:t>
            </a:r>
          </a:p>
          <a:p>
            <a:pPr algn="ctr">
              <a:lnSpc>
                <a:spcPts val="5186"/>
              </a:lnSpc>
            </a:pPr>
            <a:r>
              <a:rPr lang="en-US" sz="3704" spc="111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Johny George</a:t>
            </a:r>
          </a:p>
          <a:p>
            <a:pPr algn="ctr">
              <a:lnSpc>
                <a:spcPts val="5186"/>
              </a:lnSpc>
            </a:pPr>
            <a:r>
              <a:rPr lang="en-US" sz="3704" spc="111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Sara Mahmoud</a:t>
            </a:r>
          </a:p>
          <a:p>
            <a:pPr algn="ctr" marL="0" indent="0" lvl="0">
              <a:lnSpc>
                <a:spcPts val="5186"/>
              </a:lnSpc>
              <a:spcBef>
                <a:spcPct val="0"/>
              </a:spcBef>
            </a:pPr>
            <a:r>
              <a:rPr lang="en-US" sz="3704" spc="111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Yara Ahmed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9103" y="621932"/>
            <a:ext cx="3077564" cy="50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3080" spc="-240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TRYHACKME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5269" y="1681228"/>
            <a:ext cx="47625" cy="7027649"/>
            <a:chOff x="0" y="0"/>
            <a:chExt cx="12543" cy="1850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850903"/>
            </a:xfrm>
            <a:custGeom>
              <a:avLst/>
              <a:gdLst/>
              <a:ahLst/>
              <a:cxnLst/>
              <a:rect r="r" b="b" t="t" l="l"/>
              <a:pathLst>
                <a:path h="1850903" w="12543">
                  <a:moveTo>
                    <a:pt x="0" y="0"/>
                  </a:moveTo>
                  <a:lnTo>
                    <a:pt x="12543" y="0"/>
                  </a:lnTo>
                  <a:lnTo>
                    <a:pt x="12543" y="1850903"/>
                  </a:lnTo>
                  <a:lnTo>
                    <a:pt x="0" y="185090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8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4867" y="1138395"/>
            <a:ext cx="16221611" cy="789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3899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 Management Plan</a:t>
            </a:r>
          </a:p>
          <a:p>
            <a:pPr algn="l">
              <a:lnSpc>
                <a:spcPts val="5849"/>
              </a:lnSpc>
            </a:pPr>
          </a:p>
          <a:p>
            <a:pPr algn="l">
              <a:lnSpc>
                <a:spcPts val="5249"/>
              </a:lnSpc>
            </a:pPr>
            <a:r>
              <a:rPr lang="en-US" sz="3499" b="true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Act</a:t>
            </a:r>
            <a:r>
              <a:rPr lang="en-US" sz="3499" b="true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ion Plan:</a:t>
            </a:r>
          </a:p>
          <a:p>
            <a:pPr algn="l">
              <a:lnSpc>
                <a:spcPts val="5549"/>
              </a:lnSpc>
            </a:pPr>
          </a:p>
          <a:p>
            <a:pPr algn="l" marL="647698" indent="-323849" lvl="1">
              <a:lnSpc>
                <a:spcPts val="4499"/>
              </a:lnSpc>
              <a:buAutoNum type="arabicPeriod" startAt="1"/>
            </a:pPr>
            <a:r>
              <a:rPr lang="en-US" b="true" sz="29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Update Sof</a:t>
            </a:r>
            <a:r>
              <a:rPr lang="en-US" b="true" sz="29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tware:</a:t>
            </a:r>
            <a:r>
              <a:rPr lang="en-US" b="true" sz="2999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9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Immediate updates to all outdated software</a:t>
            </a:r>
          </a:p>
          <a:p>
            <a:pPr algn="l" marL="647698" indent="-323849" lvl="1">
              <a:lnSpc>
                <a:spcPts val="4499"/>
              </a:lnSpc>
              <a:buAutoNum type="arabicPeriod" startAt="1"/>
            </a:pPr>
            <a:r>
              <a:rPr lang="en-US" b="true" sz="29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Access Control Review</a:t>
            </a:r>
            <a:r>
              <a:rPr lang="en-US" b="true" sz="2999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Limit sudo access to essential users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Remove outdated or unnecessary binaries</a:t>
            </a:r>
          </a:p>
          <a:p>
            <a:pPr algn="l" marL="647698" indent="-323849" lvl="1">
              <a:lnSpc>
                <a:spcPts val="4499"/>
              </a:lnSpc>
              <a:buAutoNum type="arabicPeriod" startAt="1"/>
            </a:pPr>
            <a:r>
              <a:rPr lang="en-US" b="true" sz="29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Credential Management</a:t>
            </a:r>
            <a:r>
              <a:rPr lang="en-US" b="true" sz="2999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Enforce strong password policies</a:t>
            </a:r>
          </a:p>
          <a:p>
            <a:pPr algn="l" marL="1295397" indent="-431799" lvl="2">
              <a:lnSpc>
                <a:spcPts val="4499"/>
              </a:lnSpc>
              <a:buFont typeface="Arial"/>
              <a:buChar char="⚬"/>
            </a:pPr>
            <a:r>
              <a:rPr lang="en-US" b="true" sz="29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Enable 2FA where applicable</a:t>
            </a:r>
          </a:p>
          <a:p>
            <a:pPr algn="l" marL="647698" indent="-323849" lvl="1">
              <a:lnSpc>
                <a:spcPts val="4499"/>
              </a:lnSpc>
              <a:buAutoNum type="arabicPeriod" startAt="1"/>
            </a:pPr>
            <a:r>
              <a:rPr lang="en-US" b="true" sz="29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Ongoing Monitoring</a:t>
            </a:r>
            <a:r>
              <a:rPr lang="en-US" b="true" sz="2999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 I</a:t>
            </a:r>
            <a:r>
              <a:rPr lang="en-US" b="true" sz="29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mplement continuous monitoring for vulnerabilities</a:t>
            </a:r>
          </a:p>
          <a:p>
            <a:pPr algn="just">
              <a:lnSpc>
                <a:spcPts val="44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53236" y="425940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4"/>
                </a:lnTo>
                <a:lnTo>
                  <a:pt x="0" y="310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5269" y="1681228"/>
            <a:ext cx="47625" cy="7027649"/>
            <a:chOff x="0" y="0"/>
            <a:chExt cx="12543" cy="1850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850903"/>
            </a:xfrm>
            <a:custGeom>
              <a:avLst/>
              <a:gdLst/>
              <a:ahLst/>
              <a:cxnLst/>
              <a:rect r="r" b="b" t="t" l="l"/>
              <a:pathLst>
                <a:path h="1850903" w="12543">
                  <a:moveTo>
                    <a:pt x="0" y="0"/>
                  </a:moveTo>
                  <a:lnTo>
                    <a:pt x="12543" y="0"/>
                  </a:lnTo>
                  <a:lnTo>
                    <a:pt x="12543" y="1850903"/>
                  </a:lnTo>
                  <a:lnTo>
                    <a:pt x="0" y="185090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8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4867" y="1100295"/>
            <a:ext cx="16221611" cy="759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7"/>
              </a:lnSpc>
            </a:pPr>
            <a:r>
              <a:rPr lang="en-US" sz="4824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Verification Report</a:t>
            </a:r>
          </a:p>
          <a:p>
            <a:pPr algn="l">
              <a:lnSpc>
                <a:spcPts val="6787"/>
              </a:lnSpc>
            </a:pPr>
          </a:p>
          <a:p>
            <a:pPr algn="l">
              <a:lnSpc>
                <a:spcPts val="6787"/>
              </a:lnSpc>
            </a:pPr>
            <a:r>
              <a:rPr lang="en-US" b="true" sz="4524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Ev</a:t>
            </a:r>
            <a:r>
              <a:rPr lang="en-US" b="true" sz="4524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idence of Fixes:</a:t>
            </a:r>
          </a:p>
          <a:p>
            <a:pPr algn="l" marL="976892" indent="-488446" lvl="1">
              <a:lnSpc>
                <a:spcPts val="6787"/>
              </a:lnSpc>
              <a:buFont typeface="Arial"/>
              <a:buChar char="•"/>
            </a:pPr>
            <a:r>
              <a:rPr lang="en-US" b="true" sz="4524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Upd</a:t>
            </a:r>
            <a:r>
              <a:rPr lang="en-US" b="true" sz="4524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ated web application to the latest version</a:t>
            </a:r>
          </a:p>
          <a:p>
            <a:pPr algn="l" marL="976892" indent="-488446" lvl="1">
              <a:lnSpc>
                <a:spcPts val="6787"/>
              </a:lnSpc>
              <a:buFont typeface="Arial"/>
              <a:buChar char="•"/>
            </a:pPr>
            <a:r>
              <a:rPr lang="en-US" b="true" sz="4524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Replaced</a:t>
            </a:r>
            <a:r>
              <a:rPr lang="en-US" b="true" sz="4524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default admin credentials with strong passwords</a:t>
            </a:r>
          </a:p>
          <a:p>
            <a:pPr algn="l" marL="976892" indent="-488446" lvl="1">
              <a:lnSpc>
                <a:spcPts val="6787"/>
              </a:lnSpc>
              <a:buFont typeface="Arial"/>
              <a:buChar char="•"/>
            </a:pPr>
            <a:r>
              <a:rPr lang="en-US" b="true" sz="4524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Mitigated privilege escalation by limiting sudo access.</a:t>
            </a:r>
          </a:p>
          <a:p>
            <a:pPr algn="just">
              <a:lnSpc>
                <a:spcPts val="511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05636" y="622511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5"/>
                </a:lnTo>
                <a:lnTo>
                  <a:pt x="0" y="310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5269" y="1681228"/>
            <a:ext cx="47625" cy="7027649"/>
            <a:chOff x="0" y="0"/>
            <a:chExt cx="12543" cy="1850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850903"/>
            </a:xfrm>
            <a:custGeom>
              <a:avLst/>
              <a:gdLst/>
              <a:ahLst/>
              <a:cxnLst/>
              <a:rect r="r" b="b" t="t" l="l"/>
              <a:pathLst>
                <a:path h="1850903" w="12543">
                  <a:moveTo>
                    <a:pt x="0" y="0"/>
                  </a:moveTo>
                  <a:lnTo>
                    <a:pt x="12543" y="0"/>
                  </a:lnTo>
                  <a:lnTo>
                    <a:pt x="12543" y="1850903"/>
                  </a:lnTo>
                  <a:lnTo>
                    <a:pt x="0" y="185090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8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4867" y="1109820"/>
            <a:ext cx="16221611" cy="783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9"/>
              </a:lnSpc>
            </a:pPr>
            <a:r>
              <a:rPr lang="en-US" sz="4899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Final Project Report</a:t>
            </a:r>
          </a:p>
          <a:p>
            <a:pPr algn="l">
              <a:lnSpc>
                <a:spcPts val="6300"/>
              </a:lnSpc>
            </a:pPr>
          </a:p>
          <a:p>
            <a:pPr algn="l">
              <a:lnSpc>
                <a:spcPts val="5400"/>
              </a:lnSpc>
            </a:pPr>
            <a:r>
              <a:rPr lang="en-US" sz="3600" b="true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  <a:r>
              <a:rPr lang="en-US" sz="3600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b="true" sz="31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Reconnaissance</a:t>
            </a: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 Detected open po</a:t>
            </a: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rts and services using Nmap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b="true" sz="31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 Identification</a:t>
            </a: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 Directory brute forcing, weak credential discovery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b="true" sz="31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Explo</a:t>
            </a:r>
            <a:r>
              <a:rPr lang="en-US" b="true" sz="31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itation</a:t>
            </a: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 Used Metasploit and manual techniques to exploit vulnerabilities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b="true" sz="3199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Outcomes</a:t>
            </a: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 marL="1381751" indent="-460584" lvl="2">
              <a:lnSpc>
                <a:spcPts val="4799"/>
              </a:lnSpc>
              <a:buFont typeface="Arial"/>
              <a:buChar char="⚬"/>
            </a:pP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Vulnerabilities identified and remediated</a:t>
            </a:r>
          </a:p>
          <a:p>
            <a:pPr algn="l" marL="1381751" indent="-460584" lvl="2">
              <a:lnSpc>
                <a:spcPts val="4799"/>
              </a:lnSpc>
              <a:buFont typeface="Arial"/>
              <a:buChar char="⚬"/>
            </a:pPr>
            <a:r>
              <a:rPr lang="en-US" b="true" sz="31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System hardened against future attacks</a:t>
            </a:r>
          </a:p>
          <a:p>
            <a:pPr algn="just">
              <a:lnSpc>
                <a:spcPts val="47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53236" y="425940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4"/>
                </a:lnTo>
                <a:lnTo>
                  <a:pt x="0" y="310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5269" y="1681228"/>
            <a:ext cx="47625" cy="7027649"/>
            <a:chOff x="0" y="0"/>
            <a:chExt cx="12543" cy="1850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850903"/>
            </a:xfrm>
            <a:custGeom>
              <a:avLst/>
              <a:gdLst/>
              <a:ahLst/>
              <a:cxnLst/>
              <a:rect r="r" b="b" t="t" l="l"/>
              <a:pathLst>
                <a:path h="1850903" w="12543">
                  <a:moveTo>
                    <a:pt x="0" y="0"/>
                  </a:moveTo>
                  <a:lnTo>
                    <a:pt x="12543" y="0"/>
                  </a:lnTo>
                  <a:lnTo>
                    <a:pt x="12543" y="1850903"/>
                  </a:lnTo>
                  <a:lnTo>
                    <a:pt x="0" y="185090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8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1725" y="425193"/>
            <a:ext cx="16221611" cy="919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5799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l">
              <a:lnSpc>
                <a:spcPts val="8699"/>
              </a:lnSpc>
            </a:pPr>
          </a:p>
          <a:p>
            <a:pPr algn="l">
              <a:lnSpc>
                <a:spcPts val="6449"/>
              </a:lnSpc>
            </a:pPr>
            <a:r>
              <a:rPr lang="en-US" sz="4299" b="true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Key Takea</a:t>
            </a:r>
            <a:r>
              <a:rPr lang="en-US" sz="4299" b="true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  <a:r>
              <a:rPr lang="en-US" sz="4299" b="true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ays:</a:t>
            </a:r>
          </a:p>
          <a:p>
            <a:pPr algn="l" marL="1057906" indent="-528953" lvl="1">
              <a:lnSpc>
                <a:spcPts val="7349"/>
              </a:lnSpc>
              <a:buFont typeface="Arial"/>
              <a:buChar char="•"/>
            </a:pPr>
            <a:r>
              <a:rPr lang="en-US" b="true" sz="48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Prope</a:t>
            </a:r>
            <a:r>
              <a:rPr lang="en-US" b="true" sz="48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 vulnerability management is critical for system security</a:t>
            </a:r>
          </a:p>
          <a:p>
            <a:pPr algn="l" marL="1057906" indent="-528953" lvl="1">
              <a:lnSpc>
                <a:spcPts val="7349"/>
              </a:lnSpc>
              <a:buFont typeface="Arial"/>
              <a:buChar char="•"/>
            </a:pPr>
            <a:r>
              <a:rPr lang="en-US" b="true" sz="48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Regular updates, access contro</a:t>
            </a:r>
            <a:r>
              <a:rPr lang="en-US" b="true" sz="48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l, </a:t>
            </a:r>
            <a:r>
              <a:rPr lang="en-US" b="true" sz="48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and strong password policies are essential</a:t>
            </a:r>
          </a:p>
          <a:p>
            <a:pPr algn="l" marL="1057906" indent="-528953" lvl="1">
              <a:lnSpc>
                <a:spcPts val="7349"/>
              </a:lnSpc>
              <a:buFont typeface="Arial"/>
              <a:buChar char="•"/>
            </a:pPr>
            <a:r>
              <a:rPr lang="en-US" b="true" sz="4899">
                <a:solidFill>
                  <a:srgbClr val="DBDBDB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Continuous monitoring ensures proactive defense against future threats</a:t>
            </a:r>
          </a:p>
          <a:p>
            <a:pPr algn="just">
              <a:lnSpc>
                <a:spcPts val="479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53236" y="164610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4"/>
                </a:lnTo>
                <a:lnTo>
                  <a:pt x="0" y="310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6120" y="3179550"/>
            <a:ext cx="12600675" cy="427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018"/>
              </a:lnSpc>
            </a:pPr>
            <a:r>
              <a:rPr lang="en-US" sz="12795" spc="-998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THANK YOU FOR ATTENTION</a:t>
            </a:r>
          </a:p>
        </p:txBody>
      </p:sp>
      <p:sp>
        <p:nvSpPr>
          <p:cNvPr name="AutoShape 4" id="4"/>
          <p:cNvSpPr/>
          <p:nvPr/>
        </p:nvSpPr>
        <p:spPr>
          <a:xfrm>
            <a:off x="-3041522" y="6344436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15837969" y="4132494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52166" y="2368878"/>
            <a:ext cx="47625" cy="6110318"/>
            <a:chOff x="0" y="0"/>
            <a:chExt cx="12543" cy="16093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1609302"/>
            </a:xfrm>
            <a:custGeom>
              <a:avLst/>
              <a:gdLst/>
              <a:ahLst/>
              <a:cxnLst/>
              <a:rect r="r" b="b" t="t" l="l"/>
              <a:pathLst>
                <a:path h="1609302" w="12543">
                  <a:moveTo>
                    <a:pt x="0" y="0"/>
                  </a:moveTo>
                  <a:lnTo>
                    <a:pt x="12543" y="0"/>
                  </a:lnTo>
                  <a:lnTo>
                    <a:pt x="12543" y="1609302"/>
                  </a:lnTo>
                  <a:lnTo>
                    <a:pt x="0" y="160930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1647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293" y="2272545"/>
            <a:ext cx="6533361" cy="5239756"/>
          </a:xfrm>
          <a:custGeom>
            <a:avLst/>
            <a:gdLst/>
            <a:ahLst/>
            <a:cxnLst/>
            <a:rect r="r" b="b" t="t" l="l"/>
            <a:pathLst>
              <a:path h="5239756" w="6533361">
                <a:moveTo>
                  <a:pt x="0" y="0"/>
                </a:moveTo>
                <a:lnTo>
                  <a:pt x="6533362" y="0"/>
                </a:lnTo>
                <a:lnTo>
                  <a:pt x="6533362" y="5239755"/>
                </a:lnTo>
                <a:lnTo>
                  <a:pt x="0" y="523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28159" y="979901"/>
            <a:ext cx="7294803" cy="10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28159" y="2227754"/>
            <a:ext cx="9355993" cy="625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663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Perform a simulated breach into a corporate network by conducting comprehensive penetration testing, including reconnaissance, vulnerability identification, exploitation, and privilege escalation. Based on the findings, develop a robust vulnerability management plan to mitigate risks and enhance security posture</a:t>
            </a:r>
          </a:p>
        </p:txBody>
      </p:sp>
      <p:sp>
        <p:nvSpPr>
          <p:cNvPr name="AutoShape 9" id="9"/>
          <p:cNvSpPr/>
          <p:nvPr/>
        </p:nvSpPr>
        <p:spPr>
          <a:xfrm>
            <a:off x="9191625" y="9239250"/>
            <a:ext cx="80676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4407" y="2922460"/>
            <a:ext cx="47625" cy="5924288"/>
            <a:chOff x="0" y="0"/>
            <a:chExt cx="12543" cy="15603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1560306"/>
            </a:xfrm>
            <a:custGeom>
              <a:avLst/>
              <a:gdLst/>
              <a:ahLst/>
              <a:cxnLst/>
              <a:rect r="r" b="b" t="t" l="l"/>
              <a:pathLst>
                <a:path h="1560306" w="12543">
                  <a:moveTo>
                    <a:pt x="0" y="0"/>
                  </a:moveTo>
                  <a:lnTo>
                    <a:pt x="12543" y="0"/>
                  </a:lnTo>
                  <a:lnTo>
                    <a:pt x="12543" y="1560306"/>
                  </a:lnTo>
                  <a:lnTo>
                    <a:pt x="0" y="1560306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1598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49381" y="1668659"/>
            <a:ext cx="7294803" cy="11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15"/>
              </a:lnSpc>
            </a:pPr>
            <a:r>
              <a:rPr lang="en-US" sz="6778" spc="-528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SCOPE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6120" y="2680695"/>
            <a:ext cx="14134789" cy="502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2"/>
              </a:lnSpc>
            </a:pPr>
          </a:p>
          <a:p>
            <a:pPr algn="l">
              <a:lnSpc>
                <a:spcPts val="4952"/>
              </a:lnSpc>
            </a:pPr>
            <a:r>
              <a:rPr lang="en-US" sz="3301" spc="99">
                <a:solidFill>
                  <a:srgbClr val="06C892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Target:</a:t>
            </a:r>
            <a:r>
              <a:rPr lang="en-US" sz="3301" spc="99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Emulated corporate environment (Steel Mountain)</a:t>
            </a:r>
          </a:p>
          <a:p>
            <a:pPr algn="l">
              <a:lnSpc>
                <a:spcPts val="4952"/>
              </a:lnSpc>
            </a:pPr>
            <a:r>
              <a:rPr lang="en-US" sz="3301" spc="99">
                <a:solidFill>
                  <a:srgbClr val="06C892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IP Address:</a:t>
            </a:r>
            <a:r>
              <a:rPr lang="en-US" sz="3301" spc="99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10.10.203.69</a:t>
            </a:r>
          </a:p>
          <a:p>
            <a:pPr algn="l">
              <a:lnSpc>
                <a:spcPts val="4952"/>
              </a:lnSpc>
            </a:pPr>
            <a:r>
              <a:rPr lang="en-US" sz="3301" spc="99">
                <a:solidFill>
                  <a:srgbClr val="06C892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  <a:r>
              <a:rPr lang="en-US" sz="3301" spc="99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Perform reconnaissance and enumeration</a:t>
            </a:r>
          </a:p>
          <a:p>
            <a:pPr algn="l">
              <a:lnSpc>
                <a:spcPts val="4952"/>
              </a:lnSpc>
            </a:pPr>
            <a:r>
              <a:rPr lang="en-US" sz="3301" spc="99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Identify and exploit vulnerabilities</a:t>
            </a:r>
          </a:p>
          <a:p>
            <a:pPr algn="l">
              <a:lnSpc>
                <a:spcPts val="4952"/>
              </a:lnSpc>
            </a:pPr>
            <a:r>
              <a:rPr lang="en-US" sz="3301" spc="99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Escalate privileges to root/admin</a:t>
            </a:r>
          </a:p>
          <a:p>
            <a:pPr algn="l">
              <a:lnSpc>
                <a:spcPts val="4952"/>
              </a:lnSpc>
            </a:pPr>
            <a:r>
              <a:rPr lang="en-US" sz="3301" spc="99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Document findings and provide risk analysis.</a:t>
            </a:r>
          </a:p>
          <a:p>
            <a:pPr algn="l">
              <a:lnSpc>
                <a:spcPts val="4952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9191625" y="9239250"/>
            <a:ext cx="806767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51509" y="4504798"/>
            <a:ext cx="47625" cy="2349058"/>
            <a:chOff x="0" y="0"/>
            <a:chExt cx="12543" cy="6186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618682"/>
            </a:xfrm>
            <a:custGeom>
              <a:avLst/>
              <a:gdLst/>
              <a:ahLst/>
              <a:cxnLst/>
              <a:rect r="r" b="b" t="t" l="l"/>
              <a:pathLst>
                <a:path h="618682" w="12543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53236" y="470111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5"/>
                </a:lnTo>
                <a:lnTo>
                  <a:pt x="0" y="310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4407" y="3017995"/>
            <a:ext cx="9641963" cy="10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TOOLS 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573" y="5155452"/>
            <a:ext cx="405367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For network scanning and service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4573" y="4394417"/>
            <a:ext cx="1735337" cy="44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58020" y="5141769"/>
            <a:ext cx="4474736" cy="42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207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penetration testing framework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18249" y="4506282"/>
            <a:ext cx="2366488" cy="44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Meta sploit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03148" y="927735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8908944" y="4563432"/>
            <a:ext cx="47625" cy="2349058"/>
            <a:chOff x="0" y="0"/>
            <a:chExt cx="12543" cy="6186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43" cy="618682"/>
            </a:xfrm>
            <a:custGeom>
              <a:avLst/>
              <a:gdLst/>
              <a:ahLst/>
              <a:cxnLst/>
              <a:rect r="r" b="b" t="t" l="l"/>
              <a:pathLst>
                <a:path h="618682" w="12543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17005" y="4506282"/>
            <a:ext cx="2366488" cy="44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PowerShell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75644" y="4447648"/>
            <a:ext cx="2928463" cy="44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12"/>
              </a:lnSpc>
              <a:spcBef>
                <a:spcPct val="0"/>
              </a:spcBef>
            </a:pPr>
            <a:r>
              <a:rPr lang="en-US" sz="2580" spc="7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PowerUp Script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050305" y="4451567"/>
            <a:ext cx="47625" cy="2349058"/>
            <a:chOff x="0" y="0"/>
            <a:chExt cx="12543" cy="6186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43" cy="618682"/>
            </a:xfrm>
            <a:custGeom>
              <a:avLst/>
              <a:gdLst/>
              <a:ahLst/>
              <a:cxnLst/>
              <a:rect r="r" b="b" t="t" l="l"/>
              <a:pathLst>
                <a:path h="618682" w="12543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59855" y="5257143"/>
            <a:ext cx="4474736" cy="126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207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Command-line interface used to execute the PowerUp script for system enumeratio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18494" y="5203912"/>
            <a:ext cx="3769886" cy="210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207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Automates the identification of privilege escalation vectors by finding misconfigurations in Windows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5893" y="6301711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5"/>
                </a:lnTo>
                <a:lnTo>
                  <a:pt x="0" y="7940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2489" y="443796"/>
            <a:ext cx="15489835" cy="984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5"/>
              </a:lnSpc>
            </a:pPr>
            <a:r>
              <a:rPr lang="en-US" sz="4049" spc="-3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049" spc="-315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Penetration Testing Report </a:t>
            </a:r>
            <a:r>
              <a:rPr lang="en-US" sz="4049" spc="-3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</a:t>
            </a:r>
            <a:r>
              <a:rPr lang="en-US" sz="4049" spc="-315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Vulnerability 1</a:t>
            </a:r>
          </a:p>
          <a:p>
            <a:pPr algn="l">
              <a:lnSpc>
                <a:spcPts val="4853"/>
              </a:lnSpc>
            </a:pPr>
          </a:p>
          <a:p>
            <a:pPr algn="l">
              <a:lnSpc>
                <a:spcPts val="4853"/>
              </a:lnSpc>
            </a:pPr>
            <a:r>
              <a:rPr lang="en-US" sz="3649" spc="-284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 </a:t>
            </a:r>
            <a:r>
              <a:rPr lang="en-US" sz="3649" spc="-284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#1 :</a:t>
            </a:r>
            <a:r>
              <a:rPr lang="en-US" sz="3649" spc="-2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649" spc="-284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Outdated Web Application</a:t>
            </a:r>
          </a:p>
          <a:p>
            <a:pPr algn="l">
              <a:lnSpc>
                <a:spcPts val="4853"/>
              </a:lnSpc>
            </a:pPr>
          </a:p>
          <a:p>
            <a:pPr algn="l" marL="787903" indent="-393951" lvl="1">
              <a:lnSpc>
                <a:spcPts val="4853"/>
              </a:lnSpc>
              <a:buFont typeface="Arial"/>
              <a:buChar char="•"/>
            </a:pPr>
            <a:r>
              <a:rPr lang="en-US" sz="3649" spc="-284">
                <a:solidFill>
                  <a:srgbClr val="5383FF"/>
                </a:solidFill>
                <a:latin typeface="Poppins"/>
                <a:ea typeface="Poppins"/>
                <a:cs typeface="Poppins"/>
                <a:sym typeface="Poppins"/>
              </a:rPr>
              <a:t>Proof of Concept:</a:t>
            </a:r>
          </a:p>
          <a:p>
            <a:pPr algn="l">
              <a:lnSpc>
                <a:spcPts val="4853"/>
              </a:lnSpc>
            </a:pPr>
          </a:p>
          <a:p>
            <a:pPr algn="l" marL="1575806" indent="-525269" lvl="2">
              <a:lnSpc>
                <a:spcPts val="4853"/>
              </a:lnSpc>
              <a:buFont typeface="Arial"/>
              <a:buChar char="⚬"/>
            </a:pPr>
            <a:r>
              <a:rPr lang="en-US" sz="3649" spc="-284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Server running an outdated version of Apache (CVE-2014-6287)</a:t>
            </a:r>
          </a:p>
          <a:p>
            <a:pPr algn="l" marL="1575806" indent="-525269" lvl="2">
              <a:lnSpc>
                <a:spcPts val="4853"/>
              </a:lnSpc>
              <a:buFont typeface="Arial"/>
              <a:buChar char="⚬"/>
            </a:pPr>
            <a:r>
              <a:rPr lang="en-US" sz="3649" spc="-284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Remote code execution (RCE) exploited using Metasploit</a:t>
            </a:r>
          </a:p>
          <a:p>
            <a:pPr algn="l">
              <a:lnSpc>
                <a:spcPts val="4853"/>
              </a:lnSpc>
            </a:pPr>
          </a:p>
          <a:p>
            <a:pPr algn="l" marL="787903" indent="-393951" lvl="1">
              <a:lnSpc>
                <a:spcPts val="4853"/>
              </a:lnSpc>
              <a:buFont typeface="Arial"/>
              <a:buChar char="•"/>
            </a:pPr>
            <a:r>
              <a:rPr lang="en-US" sz="3649" spc="-284">
                <a:solidFill>
                  <a:srgbClr val="5383FF"/>
                </a:solidFill>
                <a:latin typeface="Poppins"/>
                <a:ea typeface="Poppins"/>
                <a:cs typeface="Poppins"/>
                <a:sym typeface="Poppins"/>
              </a:rPr>
              <a:t>Exploit Steps:</a:t>
            </a:r>
          </a:p>
          <a:p>
            <a:pPr algn="l">
              <a:lnSpc>
                <a:spcPts val="4853"/>
              </a:lnSpc>
            </a:pPr>
          </a:p>
          <a:p>
            <a:pPr algn="l" marL="1575806" indent="-525269" lvl="2">
              <a:lnSpc>
                <a:spcPts val="4853"/>
              </a:lnSpc>
              <a:buFont typeface="Arial"/>
              <a:buChar char="⚬"/>
            </a:pPr>
            <a:r>
              <a:rPr lang="en-US" sz="3649" spc="-284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Nmap scan revealed the outdated Apache version</a:t>
            </a:r>
          </a:p>
          <a:p>
            <a:pPr algn="l" marL="1575806" indent="-525269" lvl="2">
              <a:lnSpc>
                <a:spcPts val="4853"/>
              </a:lnSpc>
              <a:buFont typeface="Arial"/>
              <a:buChar char="⚬"/>
            </a:pPr>
            <a:r>
              <a:rPr lang="en-US" sz="3649" spc="-284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RCE exploit run via Metasploit</a:t>
            </a:r>
          </a:p>
          <a:p>
            <a:pPr algn="l">
              <a:lnSpc>
                <a:spcPts val="4853"/>
              </a:lnSpc>
            </a:pPr>
          </a:p>
          <a:p>
            <a:pPr algn="l" marL="787903" indent="-393951" lvl="1">
              <a:lnSpc>
                <a:spcPts val="4853"/>
              </a:lnSpc>
              <a:buFont typeface="Arial"/>
              <a:buChar char="•"/>
            </a:pPr>
            <a:r>
              <a:rPr lang="en-US" sz="3649" spc="-284">
                <a:solidFill>
                  <a:srgbClr val="5383FF"/>
                </a:solidFill>
                <a:latin typeface="Poppins"/>
                <a:ea typeface="Poppins"/>
                <a:cs typeface="Poppins"/>
                <a:sym typeface="Poppins"/>
              </a:rPr>
              <a:t>Result: Gained low</a:t>
            </a:r>
            <a:r>
              <a:rPr lang="en-US" sz="3649" spc="-2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3649" spc="-284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privilege shell access</a:t>
            </a:r>
          </a:p>
          <a:p>
            <a:pPr algn="l" marL="0" indent="0" lvl="0">
              <a:lnSpc>
                <a:spcPts val="4853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15218997" y="9239250"/>
            <a:ext cx="204030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167065" y="5631308"/>
            <a:ext cx="4120935" cy="4786219"/>
          </a:xfrm>
          <a:custGeom>
            <a:avLst/>
            <a:gdLst/>
            <a:ahLst/>
            <a:cxnLst/>
            <a:rect r="r" b="b" t="t" l="l"/>
            <a:pathLst>
              <a:path h="4786219" w="4120935">
                <a:moveTo>
                  <a:pt x="0" y="0"/>
                </a:moveTo>
                <a:lnTo>
                  <a:pt x="4120935" y="0"/>
                </a:lnTo>
                <a:lnTo>
                  <a:pt x="4120935" y="4786219"/>
                </a:lnTo>
                <a:lnTo>
                  <a:pt x="0" y="478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1081" y="1979746"/>
            <a:ext cx="47625" cy="6327508"/>
            <a:chOff x="0" y="0"/>
            <a:chExt cx="12543" cy="16665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666504"/>
            </a:xfrm>
            <a:custGeom>
              <a:avLst/>
              <a:gdLst/>
              <a:ahLst/>
              <a:cxnLst/>
              <a:rect r="r" b="b" t="t" l="l"/>
              <a:pathLst>
                <a:path h="1666504" w="12543">
                  <a:moveTo>
                    <a:pt x="0" y="0"/>
                  </a:moveTo>
                  <a:lnTo>
                    <a:pt x="12543" y="0"/>
                  </a:lnTo>
                  <a:lnTo>
                    <a:pt x="12543" y="1666504"/>
                  </a:lnTo>
                  <a:lnTo>
                    <a:pt x="0" y="1666504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43" cy="170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651676" y="923925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701081" y="1979746"/>
            <a:ext cx="47625" cy="6327508"/>
            <a:chOff x="0" y="0"/>
            <a:chExt cx="12543" cy="16665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1666504"/>
            </a:xfrm>
            <a:custGeom>
              <a:avLst/>
              <a:gdLst/>
              <a:ahLst/>
              <a:cxnLst/>
              <a:rect r="r" b="b" t="t" l="l"/>
              <a:pathLst>
                <a:path h="1666504" w="12543">
                  <a:moveTo>
                    <a:pt x="0" y="0"/>
                  </a:moveTo>
                  <a:lnTo>
                    <a:pt x="12543" y="0"/>
                  </a:lnTo>
                  <a:lnTo>
                    <a:pt x="12543" y="1666504"/>
                  </a:lnTo>
                  <a:lnTo>
                    <a:pt x="0" y="1666504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170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14437" y="549018"/>
            <a:ext cx="16673563" cy="169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4"/>
              </a:lnSpc>
            </a:pPr>
            <a:r>
              <a:rPr lang="en-US" sz="3996" spc="-311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Penetration Testing Report</a:t>
            </a:r>
            <a:r>
              <a:rPr lang="en-US" sz="3996" spc="-311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996" spc="-3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</a:t>
            </a:r>
            <a:r>
              <a:rPr lang="en-US" sz="3996" spc="-311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Vulnerability 2</a:t>
            </a: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5048"/>
              </a:lnSpc>
            </a:pPr>
            <a:r>
              <a:rPr lang="en-US" sz="3796" spc="-296" b="true">
                <a:solidFill>
                  <a:srgbClr val="06C892"/>
                </a:solidFill>
                <a:latin typeface="Poppins Bold"/>
                <a:ea typeface="Poppins Bold"/>
                <a:cs typeface="Poppins Bold"/>
                <a:sym typeface="Poppins Bold"/>
              </a:rPr>
              <a:t>Vulnerability </a:t>
            </a:r>
            <a:r>
              <a:rPr lang="en-US" sz="3796" spc="-296">
                <a:solidFill>
                  <a:srgbClr val="06C892"/>
                </a:solidFill>
                <a:latin typeface="Poppins"/>
                <a:ea typeface="Poppins"/>
                <a:cs typeface="Poppins"/>
                <a:sym typeface="Poppins"/>
              </a:rPr>
              <a:t>#2:  </a:t>
            </a:r>
            <a:r>
              <a:rPr lang="en-US" sz="3796" spc="-2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Weak Web Interface Credentials</a:t>
            </a:r>
          </a:p>
          <a:p>
            <a:pPr algn="l">
              <a:lnSpc>
                <a:spcPts val="4782"/>
              </a:lnSpc>
            </a:pPr>
          </a:p>
          <a:p>
            <a:pPr algn="l" marL="776393" indent="-388197" lvl="1">
              <a:lnSpc>
                <a:spcPts val="4782"/>
              </a:lnSpc>
              <a:buFont typeface="Arial"/>
              <a:buChar char="•"/>
            </a:pPr>
            <a:r>
              <a:rPr lang="en-US" sz="3596" spc="-280">
                <a:solidFill>
                  <a:srgbClr val="5383FF"/>
                </a:solidFill>
                <a:latin typeface="Poppins"/>
                <a:ea typeface="Poppins"/>
                <a:cs typeface="Poppins"/>
                <a:sym typeface="Poppins"/>
              </a:rPr>
              <a:t>Proof of Concept:</a:t>
            </a:r>
          </a:p>
          <a:p>
            <a:pPr algn="l">
              <a:lnSpc>
                <a:spcPts val="4782"/>
              </a:lnSpc>
            </a:pPr>
          </a:p>
          <a:p>
            <a:pPr algn="l" marL="1552786" indent="-517595" lvl="2">
              <a:lnSpc>
                <a:spcPts val="4782"/>
              </a:lnSpc>
              <a:buFont typeface="Arial"/>
              <a:buChar char="⚬"/>
            </a:pPr>
            <a:r>
              <a:rPr lang="en-US" sz="3596" spc="-280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Hidden admin login page found using obuster</a:t>
            </a:r>
          </a:p>
          <a:p>
            <a:pPr algn="l" marL="1552786" indent="-517595" lvl="2">
              <a:lnSpc>
                <a:spcPts val="4782"/>
              </a:lnSpc>
              <a:buFont typeface="Arial"/>
              <a:buChar char="⚬"/>
            </a:pPr>
            <a:r>
              <a:rPr lang="en-US" sz="3596" spc="-280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Logged in with default credentials (admin:admin)</a:t>
            </a:r>
          </a:p>
          <a:p>
            <a:pPr algn="l">
              <a:lnSpc>
                <a:spcPts val="4782"/>
              </a:lnSpc>
            </a:pPr>
          </a:p>
          <a:p>
            <a:pPr algn="l" marL="776393" indent="-388197" lvl="1">
              <a:lnSpc>
                <a:spcPts val="4782"/>
              </a:lnSpc>
              <a:buFont typeface="Arial"/>
              <a:buChar char="•"/>
            </a:pPr>
            <a:r>
              <a:rPr lang="en-US" sz="3596" spc="-280">
                <a:solidFill>
                  <a:srgbClr val="5383FF"/>
                </a:solidFill>
                <a:latin typeface="Poppins"/>
                <a:ea typeface="Poppins"/>
                <a:cs typeface="Poppins"/>
                <a:sym typeface="Poppins"/>
              </a:rPr>
              <a:t>Exploit Steps:</a:t>
            </a:r>
          </a:p>
          <a:p>
            <a:pPr algn="l">
              <a:lnSpc>
                <a:spcPts val="4782"/>
              </a:lnSpc>
            </a:pPr>
          </a:p>
          <a:p>
            <a:pPr algn="l" marL="1552786" indent="-517595" lvl="2">
              <a:lnSpc>
                <a:spcPts val="4782"/>
              </a:lnSpc>
              <a:buFont typeface="Arial"/>
              <a:buChar char="⚬"/>
            </a:pPr>
            <a:r>
              <a:rPr lang="en-US" sz="3596" spc="-280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Accessed admin panel, uploaded reverse shell</a:t>
            </a:r>
          </a:p>
          <a:p>
            <a:pPr algn="l">
              <a:lnSpc>
                <a:spcPts val="4782"/>
              </a:lnSpc>
            </a:pPr>
          </a:p>
          <a:p>
            <a:pPr algn="l" marL="776393" indent="-388197" lvl="1">
              <a:lnSpc>
                <a:spcPts val="4782"/>
              </a:lnSpc>
              <a:buFont typeface="Arial"/>
              <a:buChar char="•"/>
            </a:pPr>
            <a:r>
              <a:rPr lang="en-US" sz="3596" spc="-280">
                <a:solidFill>
                  <a:srgbClr val="5383FF"/>
                </a:solidFill>
                <a:latin typeface="Poppins"/>
                <a:ea typeface="Poppins"/>
                <a:cs typeface="Poppins"/>
                <a:sym typeface="Poppins"/>
              </a:rPr>
              <a:t>Result:</a:t>
            </a:r>
            <a:r>
              <a:rPr lang="en-US" sz="3596" spc="-2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96" spc="-280">
                <a:solidFill>
                  <a:srgbClr val="DBDBDB"/>
                </a:solidFill>
                <a:latin typeface="Poppins"/>
                <a:ea typeface="Poppins"/>
                <a:cs typeface="Poppins"/>
                <a:sym typeface="Poppins"/>
              </a:rPr>
              <a:t>Gained access to the system via reverse shell</a:t>
            </a: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>
              <a:lnSpc>
                <a:spcPts val="4782"/>
              </a:lnSpc>
            </a:pPr>
          </a:p>
          <a:p>
            <a:pPr algn="l" marL="0" indent="0" lvl="0">
              <a:lnSpc>
                <a:spcPts val="478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167065" y="5631308"/>
            <a:ext cx="4120935" cy="4786219"/>
          </a:xfrm>
          <a:custGeom>
            <a:avLst/>
            <a:gdLst/>
            <a:ahLst/>
            <a:cxnLst/>
            <a:rect r="r" b="b" t="t" l="l"/>
            <a:pathLst>
              <a:path h="4786219" w="4120935">
                <a:moveTo>
                  <a:pt x="0" y="0"/>
                </a:moveTo>
                <a:lnTo>
                  <a:pt x="4120935" y="0"/>
                </a:lnTo>
                <a:lnTo>
                  <a:pt x="4120935" y="4786219"/>
                </a:lnTo>
                <a:lnTo>
                  <a:pt x="0" y="478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767060" y="927735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981075" y="644268"/>
            <a:ext cx="47625" cy="7289744"/>
            <a:chOff x="0" y="0"/>
            <a:chExt cx="12543" cy="1919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1919933"/>
            </a:xfrm>
            <a:custGeom>
              <a:avLst/>
              <a:gdLst/>
              <a:ahLst/>
              <a:cxnLst/>
              <a:rect r="r" b="b" t="t" l="l"/>
              <a:pathLst>
                <a:path h="1919933" w="12543">
                  <a:moveTo>
                    <a:pt x="0" y="0"/>
                  </a:moveTo>
                  <a:lnTo>
                    <a:pt x="12543" y="0"/>
                  </a:lnTo>
                  <a:lnTo>
                    <a:pt x="12543" y="1919933"/>
                  </a:lnTo>
                  <a:lnTo>
                    <a:pt x="0" y="191993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1958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19549" y="491868"/>
            <a:ext cx="14248902" cy="852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23"/>
              </a:lnSpc>
            </a:pPr>
            <a:r>
              <a:rPr lang="en-US" sz="4015">
                <a:solidFill>
                  <a:srgbClr val="06C892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Penetration Testing Report</a:t>
            </a:r>
            <a:r>
              <a:rPr lang="en-US" sz="4015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– Privilege Escalation</a:t>
            </a:r>
          </a:p>
          <a:p>
            <a:pPr algn="just">
              <a:lnSpc>
                <a:spcPts val="5596"/>
              </a:lnSpc>
            </a:pPr>
            <a:r>
              <a:rPr lang="en-US" sz="3731">
                <a:solidFill>
                  <a:srgbClr val="06C892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Privilege Escalation:</a:t>
            </a:r>
            <a:r>
              <a:rPr lang="en-US" sz="37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Sudo Vulnerability</a:t>
            </a:r>
          </a:p>
          <a:p>
            <a:pPr algn="just">
              <a:lnSpc>
                <a:spcPts val="5596"/>
              </a:lnSpc>
            </a:pPr>
          </a:p>
          <a:p>
            <a:pPr algn="just" marL="805578" indent="-402789" lvl="1">
              <a:lnSpc>
                <a:spcPts val="5596"/>
              </a:lnSpc>
              <a:buFont typeface="Arial"/>
              <a:buChar char="•"/>
            </a:pPr>
            <a:r>
              <a:rPr lang="en-US" sz="3731">
                <a:solidFill>
                  <a:srgbClr val="5383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Proof of Concept:</a:t>
            </a:r>
          </a:p>
          <a:p>
            <a:pPr algn="just" marL="1611157" indent="-537052" lvl="2">
              <a:lnSpc>
                <a:spcPts val="5596"/>
              </a:lnSpc>
              <a:buFont typeface="Arial"/>
              <a:buChar char="⚬"/>
            </a:pPr>
            <a:r>
              <a:rPr lang="en-US" sz="37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Detected vulnerable binary using LinPEAS</a:t>
            </a:r>
          </a:p>
          <a:p>
            <a:pPr algn="just" marL="1611157" indent="-537052" lvl="2">
              <a:lnSpc>
                <a:spcPts val="5596"/>
              </a:lnSpc>
              <a:buFont typeface="Arial"/>
              <a:buChar char="⚬"/>
            </a:pPr>
            <a:r>
              <a:rPr lang="en-US" sz="37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could run it with sudo permissions</a:t>
            </a:r>
          </a:p>
          <a:p>
            <a:pPr algn="just">
              <a:lnSpc>
                <a:spcPts val="5596"/>
              </a:lnSpc>
            </a:pPr>
          </a:p>
          <a:p>
            <a:pPr algn="just" marL="805578" indent="-402789" lvl="1">
              <a:lnSpc>
                <a:spcPts val="5596"/>
              </a:lnSpc>
              <a:buFont typeface="Arial"/>
              <a:buChar char="•"/>
            </a:pPr>
            <a:r>
              <a:rPr lang="en-US" sz="3731">
                <a:solidFill>
                  <a:srgbClr val="5383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Exploit Steps:</a:t>
            </a:r>
          </a:p>
          <a:p>
            <a:pPr algn="just" marL="1611157" indent="-537052" lvl="2">
              <a:lnSpc>
                <a:spcPts val="5596"/>
              </a:lnSpc>
              <a:buFont typeface="Arial"/>
              <a:buChar char="⚬"/>
            </a:pPr>
            <a:r>
              <a:rPr lang="en-US" sz="37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Escalated privileges using the vulnerable binary</a:t>
            </a:r>
          </a:p>
          <a:p>
            <a:pPr algn="just">
              <a:lnSpc>
                <a:spcPts val="5596"/>
              </a:lnSpc>
            </a:pPr>
          </a:p>
          <a:p>
            <a:pPr algn="just" marL="805578" indent="-402789" lvl="1">
              <a:lnSpc>
                <a:spcPts val="5596"/>
              </a:lnSpc>
              <a:buFont typeface="Arial"/>
              <a:buChar char="•"/>
            </a:pPr>
            <a:r>
              <a:rPr lang="en-US" sz="3731">
                <a:solidFill>
                  <a:srgbClr val="5383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r>
              <a:rPr lang="en-US" sz="3731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Gained root access</a:t>
            </a:r>
          </a:p>
          <a:p>
            <a:pPr algn="just">
              <a:lnSpc>
                <a:spcPts val="559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786198" y="6316677"/>
            <a:ext cx="3501802" cy="4067134"/>
          </a:xfrm>
          <a:custGeom>
            <a:avLst/>
            <a:gdLst/>
            <a:ahLst/>
            <a:cxnLst/>
            <a:rect r="r" b="b" t="t" l="l"/>
            <a:pathLst>
              <a:path h="4067134" w="3501802">
                <a:moveTo>
                  <a:pt x="0" y="0"/>
                </a:moveTo>
                <a:lnTo>
                  <a:pt x="3501802" y="0"/>
                </a:lnTo>
                <a:lnTo>
                  <a:pt x="3501802" y="4067134"/>
                </a:lnTo>
                <a:lnTo>
                  <a:pt x="0" y="4067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767060" y="927735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981075" y="1438837"/>
            <a:ext cx="47625" cy="7289744"/>
            <a:chOff x="0" y="0"/>
            <a:chExt cx="12543" cy="1919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1919933"/>
            </a:xfrm>
            <a:custGeom>
              <a:avLst/>
              <a:gdLst/>
              <a:ahLst/>
              <a:cxnLst/>
              <a:rect r="r" b="b" t="t" l="l"/>
              <a:pathLst>
                <a:path h="1919933" w="12543">
                  <a:moveTo>
                    <a:pt x="0" y="0"/>
                  </a:moveTo>
                  <a:lnTo>
                    <a:pt x="12543" y="0"/>
                  </a:lnTo>
                  <a:lnTo>
                    <a:pt x="12543" y="1919933"/>
                  </a:lnTo>
                  <a:lnTo>
                    <a:pt x="0" y="191993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1958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57929" y="876300"/>
            <a:ext cx="16330071" cy="785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75"/>
              </a:lnSpc>
            </a:pPr>
            <a:r>
              <a:rPr lang="en-US" sz="4050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Risk Assessment</a:t>
            </a:r>
          </a:p>
          <a:p>
            <a:pPr algn="just">
              <a:lnSpc>
                <a:spcPts val="6075"/>
              </a:lnSpc>
            </a:pPr>
          </a:p>
          <a:p>
            <a:pPr algn="just" marL="593842" indent="-296921" lvl="1">
              <a:lnSpc>
                <a:spcPts val="4125"/>
              </a:lnSpc>
              <a:buAutoNum type="arabicPeriod" startAt="1"/>
            </a:pPr>
            <a:r>
              <a:rPr lang="en-US" sz="2750">
                <a:solidFill>
                  <a:srgbClr val="5383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Outdated Web Application: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Risk Level: High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Impact: Remote code execution, unauthorized access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Mitigation: Update to latest version, apply patches regularly</a:t>
            </a:r>
          </a:p>
          <a:p>
            <a:pPr algn="just" marL="593842" indent="-296921" lvl="1">
              <a:lnSpc>
                <a:spcPts val="4125"/>
              </a:lnSpc>
              <a:buAutoNum type="arabicPeriod" startAt="1"/>
            </a:pPr>
            <a:r>
              <a:rPr lang="en-US" sz="2750">
                <a:solidFill>
                  <a:srgbClr val="5383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Weak Credentials: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Risk L</a:t>
            </a: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evel: High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Impact: Admin access, potential malicious file uploads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Mitigation: Enforce strong password policies, implement 2FA</a:t>
            </a:r>
          </a:p>
          <a:p>
            <a:pPr algn="just" marL="593842" indent="-296921" lvl="1">
              <a:lnSpc>
                <a:spcPts val="4125"/>
              </a:lnSpc>
              <a:buAutoNum type="arabicPeriod" startAt="1"/>
            </a:pPr>
            <a:r>
              <a:rPr lang="en-US" sz="2750">
                <a:solidFill>
                  <a:srgbClr val="5383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Privilege Escalation: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Impact: Full system compromise</a:t>
            </a:r>
          </a:p>
          <a:p>
            <a:pPr algn="just" marL="1187684" indent="-395895" lvl="2">
              <a:lnSpc>
                <a:spcPts val="4125"/>
              </a:lnSpc>
              <a:buFont typeface="Arial"/>
              <a:buChar char="⚬"/>
            </a:pPr>
            <a:r>
              <a:rPr lang="en-US" sz="275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Mitigation: Regularly review sudo permissions</a:t>
            </a:r>
          </a:p>
          <a:p>
            <a:pPr algn="just">
              <a:lnSpc>
                <a:spcPts val="412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958036" y="774911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5"/>
                </a:lnTo>
                <a:lnTo>
                  <a:pt x="0" y="310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1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6120" y="-1977818"/>
            <a:ext cx="5252241" cy="5244173"/>
          </a:xfrm>
          <a:custGeom>
            <a:avLst/>
            <a:gdLst/>
            <a:ahLst/>
            <a:cxnLst/>
            <a:rect r="r" b="b" t="t" l="l"/>
            <a:pathLst>
              <a:path h="5244173" w="5252241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0048" y="6316677"/>
            <a:ext cx="7952861" cy="7940645"/>
          </a:xfrm>
          <a:custGeom>
            <a:avLst/>
            <a:gdLst/>
            <a:ahLst/>
            <a:cxnLst/>
            <a:rect r="r" b="b" t="t" l="l"/>
            <a:pathLst>
              <a:path h="7940645" w="7952861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5269" y="1681228"/>
            <a:ext cx="47625" cy="7027649"/>
            <a:chOff x="0" y="0"/>
            <a:chExt cx="12543" cy="1850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850903"/>
            </a:xfrm>
            <a:custGeom>
              <a:avLst/>
              <a:gdLst/>
              <a:ahLst/>
              <a:cxnLst/>
              <a:rect r="r" b="b" t="t" l="l"/>
              <a:pathLst>
                <a:path h="1850903" w="12543">
                  <a:moveTo>
                    <a:pt x="0" y="0"/>
                  </a:moveTo>
                  <a:lnTo>
                    <a:pt x="12543" y="0"/>
                  </a:lnTo>
                  <a:lnTo>
                    <a:pt x="12543" y="1850903"/>
                  </a:lnTo>
                  <a:lnTo>
                    <a:pt x="0" y="1850903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889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4867" y="1119345"/>
            <a:ext cx="16221611" cy="668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7"/>
              </a:lnSpc>
            </a:pPr>
            <a:r>
              <a:rPr lang="en-US" sz="4524" b="true">
                <a:solidFill>
                  <a:srgbClr val="06C892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Prioritization Report</a:t>
            </a:r>
          </a:p>
          <a:p>
            <a:pPr algn="l">
              <a:lnSpc>
                <a:spcPts val="4280"/>
              </a:lnSpc>
            </a:pPr>
            <a:r>
              <a:rPr lang="en-US" sz="2853" b="true">
                <a:solidFill>
                  <a:srgbClr val="FFFF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      </a:t>
            </a:r>
          </a:p>
          <a:p>
            <a:pPr algn="l">
              <a:lnSpc>
                <a:spcPts val="4280"/>
              </a:lnSpc>
            </a:pPr>
          </a:p>
          <a:p>
            <a:pPr algn="just">
              <a:lnSpc>
                <a:spcPts val="6350"/>
              </a:lnSpc>
            </a:pPr>
            <a:r>
              <a:rPr lang="en-US" b="true" sz="4233">
                <a:solidFill>
                  <a:srgbClr val="5383FF">
                    <a:alpha val="5764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Risk Prioritization:</a:t>
            </a:r>
          </a:p>
          <a:p>
            <a:pPr algn="l">
              <a:lnSpc>
                <a:spcPts val="6350"/>
              </a:lnSpc>
            </a:pPr>
          </a:p>
          <a:p>
            <a:pPr algn="l">
              <a:lnSpc>
                <a:spcPts val="4280"/>
              </a:lnSpc>
            </a:pPr>
          </a:p>
          <a:p>
            <a:pPr algn="just" marL="736339" indent="-368169" lvl="1">
              <a:lnSpc>
                <a:spcPts val="5115"/>
              </a:lnSpc>
              <a:buAutoNum type="arabicPeriod" startAt="1"/>
            </a:pPr>
            <a:r>
              <a:rPr lang="en-US" sz="341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Critical: Privilege escalation via sudo misconfiguration</a:t>
            </a:r>
          </a:p>
          <a:p>
            <a:pPr algn="just" marL="736339" indent="-368169" lvl="1">
              <a:lnSpc>
                <a:spcPts val="5115"/>
              </a:lnSpc>
              <a:buAutoNum type="arabicPeriod" startAt="1"/>
            </a:pPr>
            <a:r>
              <a:rPr lang="en-US" sz="341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High: Weak admin credentials</a:t>
            </a:r>
          </a:p>
          <a:p>
            <a:pPr algn="just" marL="736339" indent="-368169" lvl="1">
              <a:lnSpc>
                <a:spcPts val="5115"/>
              </a:lnSpc>
              <a:buAutoNum type="arabicPeriod" startAt="1"/>
            </a:pPr>
            <a:r>
              <a:rPr lang="en-US" sz="341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Medium: Outdated software with known vulnerabilities</a:t>
            </a:r>
          </a:p>
          <a:p>
            <a:pPr algn="just">
              <a:lnSpc>
                <a:spcPts val="511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05636" y="622511"/>
            <a:ext cx="3303242" cy="3101744"/>
          </a:xfrm>
          <a:custGeom>
            <a:avLst/>
            <a:gdLst/>
            <a:ahLst/>
            <a:cxnLst/>
            <a:rect r="r" b="b" t="t" l="l"/>
            <a:pathLst>
              <a:path h="3101744" w="3303242">
                <a:moveTo>
                  <a:pt x="0" y="0"/>
                </a:moveTo>
                <a:lnTo>
                  <a:pt x="3303242" y="0"/>
                </a:lnTo>
                <a:lnTo>
                  <a:pt x="3303242" y="3101745"/>
                </a:lnTo>
                <a:lnTo>
                  <a:pt x="0" y="310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DAGUa2b9rjQ</dc:identifier>
  <dcterms:modified xsi:type="dcterms:W3CDTF">2011-08-01T06:04:30Z</dcterms:modified>
  <cp:revision>1</cp:revision>
  <dc:title>steel mountain</dc:title>
</cp:coreProperties>
</file>